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77" r:id="rId6"/>
    <p:sldId id="278" r:id="rId7"/>
    <p:sldId id="312" r:id="rId8"/>
    <p:sldId id="296" r:id="rId9"/>
    <p:sldId id="280" r:id="rId10"/>
    <p:sldId id="300" r:id="rId11"/>
    <p:sldId id="311" r:id="rId12"/>
    <p:sldId id="310" r:id="rId13"/>
    <p:sldId id="309" r:id="rId14"/>
    <p:sldId id="295" r:id="rId15"/>
    <p:sldId id="284" r:id="rId16"/>
    <p:sldId id="286" r:id="rId17"/>
    <p:sldId id="316" r:id="rId18"/>
    <p:sldId id="315" r:id="rId19"/>
    <p:sldId id="314" r:id="rId20"/>
    <p:sldId id="313" r:id="rId21"/>
    <p:sldId id="293" r:id="rId22"/>
    <p:sldId id="294" r:id="rId23"/>
    <p:sldId id="276"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224" y="-28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05/18/2017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9475FA-141D-4A59-BBF9-BE44D84EF8AA}"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9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04800" y="4837093"/>
            <a:ext cx="8534400" cy="954107"/>
          </a:xfrm>
          <a:prstGeom prst="rect">
            <a:avLst/>
          </a:prstGeom>
          <a:noFill/>
          <a:ln w="9525">
            <a:noFill/>
            <a:miter lim="800000"/>
            <a:headEnd/>
            <a:tailEnd/>
          </a:ln>
        </p:spPr>
        <p:txBody>
          <a:bodyPr wrap="square">
            <a:spAutoFit/>
          </a:bodyPr>
          <a:lstStyle/>
          <a:p>
            <a:pPr algn="ctr"/>
            <a:r>
              <a:rPr lang="en-US" sz="2800" b="1" dirty="0"/>
              <a:t>Special Use Permit Case Number WSUP17-0009 </a:t>
            </a:r>
            <a:endParaRPr lang="en-US" sz="2800" b="1" dirty="0" smtClean="0"/>
          </a:p>
          <a:p>
            <a:pPr algn="ctr"/>
            <a:r>
              <a:rPr lang="en-US" sz="2800" b="1" dirty="0" smtClean="0"/>
              <a:t>Truckee </a:t>
            </a:r>
            <a:r>
              <a:rPr lang="en-US" sz="2800" b="1" dirty="0"/>
              <a:t>Meadows Water </a:t>
            </a:r>
            <a:r>
              <a:rPr lang="en-US" sz="2800" b="1" dirty="0" smtClean="0"/>
              <a:t>Authority</a:t>
            </a:r>
            <a:endParaRPr lang="en-US" sz="1200" b="1" dirty="0">
              <a:solidFill>
                <a:srgbClr val="D81F2A"/>
              </a:solidFill>
            </a:endParaRPr>
          </a:p>
        </p:txBody>
      </p:sp>
      <p:sp>
        <p:nvSpPr>
          <p:cNvPr id="5125" name="Text Box 5"/>
          <p:cNvSpPr txBox="1">
            <a:spLocks noChangeArrowheads="1"/>
          </p:cNvSpPr>
          <p:nvPr/>
        </p:nvSpPr>
        <p:spPr bwMode="auto">
          <a:xfrm>
            <a:off x="1101965" y="0"/>
            <a:ext cx="7924799" cy="1077218"/>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bg1"/>
                </a:solidFill>
              </a:rPr>
              <a:t>Washoe County Board of Adjustment</a:t>
            </a:r>
          </a:p>
          <a:p>
            <a:pPr algn="ctr"/>
            <a:r>
              <a:rPr lang="en-US" sz="3200" b="1" dirty="0" smtClean="0">
                <a:solidFill>
                  <a:schemeClr val="bg1"/>
                </a:solidFill>
              </a:rPr>
              <a:t>June 1, 2017</a:t>
            </a:r>
            <a:endParaRPr lang="en-US" sz="3200" b="1" dirty="0">
              <a:solidFill>
                <a:schemeClr val="bg1"/>
              </a:solidFill>
            </a:endParaRPr>
          </a:p>
        </p:txBody>
      </p:sp>
      <p:pic>
        <p:nvPicPr>
          <p:cNvPr id="2" name="Picture 2" descr="H:\My Documents\2017 Cases\May_4_17_site_inspections\20170504_082837.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0215" b="18278"/>
          <a:stretch/>
        </p:blipFill>
        <p:spPr bwMode="auto">
          <a:xfrm>
            <a:off x="1082915" y="1115317"/>
            <a:ext cx="6781800" cy="363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34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1"/>
          <p:cNvSpPr txBox="1">
            <a:spLocks/>
          </p:cNvSpPr>
          <p:nvPr/>
        </p:nvSpPr>
        <p:spPr>
          <a:xfrm>
            <a:off x="4724400" y="990600"/>
            <a:ext cx="4648200" cy="838200"/>
          </a:xfrm>
          <a:prstGeom prst="rect">
            <a:avLst/>
          </a:prstGeom>
        </p:spPr>
        <p:txBody>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r>
              <a:rPr lang="en-US" sz="4800" dirty="0" smtClean="0">
                <a:solidFill>
                  <a:schemeClr val="tx1"/>
                </a:solidFill>
                <a:latin typeface="+mn-lt"/>
                <a:ea typeface="+mn-ea"/>
                <a:cs typeface="+mn-cs"/>
              </a:rPr>
              <a:t>Public </a:t>
            </a:r>
          </a:p>
          <a:p>
            <a:r>
              <a:rPr lang="en-US" sz="4800" dirty="0" smtClean="0">
                <a:solidFill>
                  <a:schemeClr val="tx1"/>
                </a:solidFill>
                <a:latin typeface="+mn-lt"/>
                <a:ea typeface="+mn-ea"/>
                <a:cs typeface="+mn-cs"/>
              </a:rPr>
              <a:t>Notice</a:t>
            </a:r>
            <a:endParaRPr lang="en-US" sz="4800" dirty="0">
              <a:solidFill>
                <a:schemeClr val="tx1"/>
              </a:solidFill>
              <a:latin typeface="+mn-lt"/>
              <a:ea typeface="+mn-ea"/>
              <a:cs typeface="+mn-cs"/>
            </a:endParaRPr>
          </a:p>
        </p:txBody>
      </p:sp>
      <p:pic>
        <p:nvPicPr>
          <p:cNvPr id="3074" name="Picture 2" descr="H:\My Documents\2017 Cases\2017_Special_Use_Permit\WSUP17-0009_WPVAR17-0003_TMWA\WSUP17-0009_WPVAR17-0003_notice_ma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5181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467600" cy="838200"/>
          </a:xfrm>
        </p:spPr>
        <p:txBody>
          <a:bodyPr/>
          <a:lstStyle/>
          <a:p>
            <a:r>
              <a:rPr lang="en-US" sz="4800" dirty="0" smtClean="0">
                <a:solidFill>
                  <a:schemeClr val="bg1"/>
                </a:solidFill>
                <a:latin typeface="+mn-lt"/>
                <a:ea typeface="+mn-ea"/>
                <a:cs typeface="+mn-cs"/>
              </a:rPr>
              <a:t>Citizen Advisory Board</a:t>
            </a:r>
            <a:endParaRPr lang="en-US" sz="4800" dirty="0">
              <a:solidFill>
                <a:schemeClr val="bg1"/>
              </a:solidFill>
              <a:latin typeface="+mn-lt"/>
              <a:ea typeface="+mn-ea"/>
              <a:cs typeface="+mn-cs"/>
            </a:endParaRPr>
          </a:p>
        </p:txBody>
      </p:sp>
      <p:sp>
        <p:nvSpPr>
          <p:cNvPr id="3" name="Content Placeholder 2"/>
          <p:cNvSpPr>
            <a:spLocks noGrp="1"/>
          </p:cNvSpPr>
          <p:nvPr>
            <p:ph idx="1"/>
          </p:nvPr>
        </p:nvSpPr>
        <p:spPr/>
        <p:txBody>
          <a:bodyPr/>
          <a:lstStyle/>
          <a:p>
            <a:r>
              <a:rPr lang="en-US" dirty="0" smtClean="0"/>
              <a:t>Recommended approval, no negative impacts or comments were stated during the meeting.</a:t>
            </a:r>
            <a:endParaRPr lang="en-US" dirty="0"/>
          </a:p>
        </p:txBody>
      </p:sp>
    </p:spTree>
    <p:extLst>
      <p:ext uri="{BB962C8B-B14F-4D97-AF65-F5344CB8AC3E}">
        <p14:creationId xmlns:p14="http://schemas.microsoft.com/office/powerpoint/2010/main" val="21873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62075" y="0"/>
            <a:ext cx="77724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smtClean="0">
                <a:solidFill>
                  <a:schemeClr val="bg1"/>
                </a:solidFill>
              </a:rPr>
              <a:t>Special Use Permit </a:t>
            </a:r>
            <a:r>
              <a:rPr lang="en-US" sz="4800" b="1" dirty="0">
                <a:solidFill>
                  <a:schemeClr val="bg1"/>
                </a:solidFill>
              </a:rPr>
              <a:t>Findings</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6484" y="1905000"/>
            <a:ext cx="861271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0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62075" y="0"/>
            <a:ext cx="77724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smtClean="0">
                <a:solidFill>
                  <a:schemeClr val="bg1"/>
                </a:solidFill>
              </a:rPr>
              <a:t>Special Use Permit </a:t>
            </a:r>
            <a:r>
              <a:rPr lang="en-US" sz="4800" b="1" dirty="0">
                <a:solidFill>
                  <a:schemeClr val="bg1"/>
                </a:solidFill>
              </a:rPr>
              <a:t>Findings</a:t>
            </a: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752600"/>
            <a:ext cx="887743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7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62075" y="0"/>
            <a:ext cx="77724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smtClean="0">
                <a:solidFill>
                  <a:schemeClr val="bg1"/>
                </a:solidFill>
              </a:rPr>
              <a:t>Special Use Permit </a:t>
            </a:r>
            <a:r>
              <a:rPr lang="en-US" sz="4800" b="1" dirty="0">
                <a:solidFill>
                  <a:schemeClr val="bg1"/>
                </a:solidFill>
              </a:rPr>
              <a:t>Findings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57388"/>
            <a:ext cx="8685879" cy="131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50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62075" y="0"/>
            <a:ext cx="77724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smtClean="0">
                <a:solidFill>
                  <a:schemeClr val="bg1"/>
                </a:solidFill>
              </a:rPr>
              <a:t>Special Use Permit </a:t>
            </a:r>
            <a:r>
              <a:rPr lang="en-US" sz="4800" b="1" dirty="0">
                <a:solidFill>
                  <a:schemeClr val="bg1"/>
                </a:solidFill>
              </a:rPr>
              <a:t>Findings</a:t>
            </a: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0" y="1666875"/>
            <a:ext cx="871982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2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62075" y="0"/>
            <a:ext cx="77724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smtClean="0">
                <a:solidFill>
                  <a:schemeClr val="bg1"/>
                </a:solidFill>
              </a:rPr>
              <a:t>Special Use Permit </a:t>
            </a:r>
            <a:r>
              <a:rPr lang="en-US" sz="4800" b="1" dirty="0">
                <a:solidFill>
                  <a:schemeClr val="bg1"/>
                </a:solidFill>
              </a:rPr>
              <a:t>Findings</a:t>
            </a: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0" y="2362200"/>
            <a:ext cx="880109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38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36663" y="76200"/>
            <a:ext cx="7742238" cy="684212"/>
          </a:xfrm>
        </p:spPr>
        <p:txBody>
          <a:bodyPr/>
          <a:lstStyle/>
          <a:p>
            <a:r>
              <a:rPr lang="en-US" dirty="0">
                <a:solidFill>
                  <a:schemeClr val="bg1"/>
                </a:solidFill>
                <a:latin typeface="+mn-lt"/>
                <a:ea typeface="+mn-ea"/>
                <a:cs typeface="+mn-cs"/>
              </a:rPr>
              <a:t>Recommendation</a:t>
            </a:r>
          </a:p>
        </p:txBody>
      </p:sp>
      <p:sp>
        <p:nvSpPr>
          <p:cNvPr id="7" name="Text Box 6"/>
          <p:cNvSpPr txBox="1">
            <a:spLocks noChangeArrowheads="1"/>
          </p:cNvSpPr>
          <p:nvPr/>
        </p:nvSpPr>
        <p:spPr bwMode="auto">
          <a:xfrm>
            <a:off x="533400" y="1295400"/>
            <a:ext cx="8153400" cy="3477875"/>
          </a:xfrm>
          <a:prstGeom prst="rect">
            <a:avLst/>
          </a:prstGeom>
          <a:noFill/>
          <a:ln w="9525">
            <a:noFill/>
            <a:miter lim="800000"/>
            <a:headEnd/>
            <a:tailEnd/>
          </a:ln>
          <a:effectLst/>
        </p:spPr>
        <p:txBody>
          <a:bodyPr wrap="square">
            <a:spAutoFit/>
          </a:bodyPr>
          <a:lstStyle/>
          <a:p>
            <a:pPr algn="just">
              <a:spcBef>
                <a:spcPct val="50000"/>
              </a:spcBef>
            </a:pPr>
            <a:r>
              <a:rPr lang="en-US" sz="4400" dirty="0"/>
              <a:t>After </a:t>
            </a:r>
            <a:r>
              <a:rPr lang="en-US" sz="4400" dirty="0" smtClean="0"/>
              <a:t>a </a:t>
            </a:r>
            <a:r>
              <a:rPr lang="en-US" sz="4400" dirty="0"/>
              <a:t>thorough analysis and review, Special Use Permit Case Number WSUP17-0009 is being recommended for approval with </a:t>
            </a:r>
            <a:r>
              <a:rPr lang="en-US" sz="4400" dirty="0" smtClean="0"/>
              <a:t>conditions.</a:t>
            </a:r>
            <a:endParaRPr lang="en-US" sz="4400" dirty="0">
              <a:solidFill>
                <a:schemeClr val="accent2"/>
              </a:solidFill>
            </a:endParaRPr>
          </a:p>
        </p:txBody>
      </p:sp>
    </p:spTree>
    <p:extLst>
      <p:ext uri="{BB962C8B-B14F-4D97-AF65-F5344CB8AC3E}">
        <p14:creationId xmlns:p14="http://schemas.microsoft.com/office/powerpoint/2010/main" val="10550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676400" y="110481"/>
            <a:ext cx="6514583" cy="7391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solidFill>
                  <a:schemeClr val="bg1"/>
                </a:solidFill>
                <a:effectLst>
                  <a:outerShdw blurRad="88900" dist="190500" dir="8100000" algn="tr" rotWithShape="0">
                    <a:prstClr val="black">
                      <a:alpha val="90000"/>
                    </a:prstClr>
                  </a:outerShdw>
                </a:effectLst>
              </a:rPr>
              <a:t>Possible Motion</a:t>
            </a:r>
          </a:p>
        </p:txBody>
      </p:sp>
      <p:sp>
        <p:nvSpPr>
          <p:cNvPr id="7" name="Rectangle 3"/>
          <p:cNvSpPr txBox="1">
            <a:spLocks noChangeArrowheads="1"/>
          </p:cNvSpPr>
          <p:nvPr/>
        </p:nvSpPr>
        <p:spPr bwMode="auto">
          <a:xfrm>
            <a:off x="381000" y="1066800"/>
            <a:ext cx="8305800" cy="4540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defRPr/>
            </a:pPr>
            <a:r>
              <a:rPr lang="en-US" sz="3100" dirty="0"/>
              <a:t>I move that, after giving reasoned consideration to the information contained in the staff report and information received during the public hearing, the Washoe County Board of Adjustment approve with conditions Special Use Permit Case Number WSUP17-0009 for the Truckee Meadows Water Authority, with the conditions of approval included as Exhibit A to this matter, having made all five findings in accordance with Washoe County Code Section 110.810.30</a:t>
            </a:r>
            <a:endParaRPr kumimoji="0" lang="en-US" sz="3100" b="0" i="0" u="none" strike="noStrike" kern="0" cap="none" spc="0" normalizeH="0" baseline="0" noProof="0" dirty="0">
              <a:ln>
                <a:noFill/>
              </a:ln>
              <a:solidFill>
                <a:srgbClr val="467BB4"/>
              </a:solidFill>
              <a:effectLst/>
              <a:uLnTx/>
              <a:uFillTx/>
            </a:endParaRPr>
          </a:p>
        </p:txBody>
      </p:sp>
    </p:spTree>
    <p:extLst>
      <p:ext uri="{BB962C8B-B14F-4D97-AF65-F5344CB8AC3E}">
        <p14:creationId xmlns:p14="http://schemas.microsoft.com/office/powerpoint/2010/main" val="33876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590800"/>
            <a:ext cx="3810000" cy="923330"/>
          </a:xfrm>
          <a:prstGeom prst="rect">
            <a:avLst/>
          </a:prstGeom>
          <a:noFill/>
        </p:spPr>
        <p:txBody>
          <a:bodyPr wrap="square" rtlCol="0">
            <a:sp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19496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6096000" cy="792162"/>
          </a:xfrm>
        </p:spPr>
        <p:txBody>
          <a:bodyPr/>
          <a:lstStyle/>
          <a:p>
            <a:r>
              <a:rPr lang="en-US" sz="4800" dirty="0">
                <a:solidFill>
                  <a:schemeClr val="bg1"/>
                </a:solidFill>
              </a:rPr>
              <a:t>Case Description</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76200" y="1239679"/>
            <a:ext cx="8991600" cy="4524315"/>
          </a:xfrm>
          <a:prstGeom prst="rect">
            <a:avLst/>
          </a:prstGeom>
          <a:noFill/>
        </p:spPr>
        <p:txBody>
          <a:bodyPr wrap="square" rtlCol="0">
            <a:spAutoFit/>
          </a:bodyPr>
          <a:lstStyle/>
          <a:p>
            <a:pPr algn="just"/>
            <a:r>
              <a:rPr lang="en-US" sz="3200" dirty="0"/>
              <a:t>Hearing, discussion, and possible action to approve a special use permit to allow the construction and operation of a temporary water treatment facility (utility services civic use type) at an existing water well site. The treatment facility is proposed to be located within a tent-structure approximately 15 feet wide, 30 feet long and 15 feet in height. Operation of the treatment facility is proposed for a maximum of 24 months. </a:t>
            </a:r>
            <a:endParaRPr lang="en-US" sz="2400" dirty="0"/>
          </a:p>
        </p:txBody>
      </p:sp>
    </p:spTree>
    <p:extLst>
      <p:ext uri="{BB962C8B-B14F-4D97-AF65-F5344CB8AC3E}">
        <p14:creationId xmlns:p14="http://schemas.microsoft.com/office/powerpoint/2010/main" val="22695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7543800" cy="792162"/>
          </a:xfrm>
        </p:spPr>
        <p:txBody>
          <a:bodyPr/>
          <a:lstStyle/>
          <a:p>
            <a:r>
              <a:rPr lang="en-US" sz="4800" dirty="0">
                <a:solidFill>
                  <a:schemeClr val="bg1"/>
                </a:solidFill>
              </a:rPr>
              <a:t>Case </a:t>
            </a:r>
            <a:r>
              <a:rPr lang="en-US" sz="4800" dirty="0" smtClean="0">
                <a:solidFill>
                  <a:schemeClr val="bg1"/>
                </a:solidFill>
              </a:rPr>
              <a:t>Description (Continued)</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47625" y="1052185"/>
            <a:ext cx="8991600" cy="4662815"/>
          </a:xfrm>
          <a:prstGeom prst="rect">
            <a:avLst/>
          </a:prstGeom>
          <a:noFill/>
        </p:spPr>
        <p:txBody>
          <a:bodyPr wrap="square" rtlCol="0">
            <a:spAutoFit/>
          </a:bodyPr>
          <a:lstStyle/>
          <a:p>
            <a:pPr algn="just"/>
            <a:r>
              <a:rPr lang="en-US" sz="2700" dirty="0" smtClean="0"/>
              <a:t>With </a:t>
            </a:r>
            <a:r>
              <a:rPr lang="en-US" sz="2700" dirty="0"/>
              <a:t>the review and possible approval of the special use permit the applicant is seeking to vary the following Washoe County Chapter 110 (Development Code) standards: 1) Reduce all required building setbacks for the tent-structure as follows: side yard setback from 8 feet to 5 feet; rear setback from 20 feet to 7 feet; and front setback from 20 feet to 5 feet; 2) Reduce the required amount of landscaping from 20% of the site to that which is currently existing on the site; 3) Reduce the required parking surface from asphalt or concrete to the dirt or gravel currently existing on the site; and, 4) Allow one temporary parking space within the public right-of-way.</a:t>
            </a:r>
          </a:p>
        </p:txBody>
      </p:sp>
    </p:spTree>
    <p:extLst>
      <p:ext uri="{BB962C8B-B14F-4D97-AF65-F5344CB8AC3E}">
        <p14:creationId xmlns:p14="http://schemas.microsoft.com/office/powerpoint/2010/main" val="24905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3581400" cy="792162"/>
          </a:xfrm>
        </p:spPr>
        <p:txBody>
          <a:bodyPr/>
          <a:lstStyle/>
          <a:p>
            <a:pPr algn="l" eaLnBrk="1" hangingPunct="1"/>
            <a:r>
              <a:rPr lang="en-US" sz="4800" dirty="0" smtClean="0">
                <a:solidFill>
                  <a:schemeClr val="tx1"/>
                </a:solidFill>
                <a:latin typeface="+mn-lt"/>
                <a:ea typeface="+mn-ea"/>
                <a:cs typeface="+mn-cs"/>
              </a:rPr>
              <a:t>Vicinity</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 </a:t>
            </a:r>
            <a:r>
              <a:rPr lang="en-US" sz="4800" dirty="0">
                <a:solidFill>
                  <a:schemeClr val="tx1"/>
                </a:solidFill>
                <a:latin typeface="+mn-lt"/>
                <a:ea typeface="+mn-ea"/>
                <a:cs typeface="+mn-cs"/>
              </a:rPr>
              <a:t>Map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76199"/>
            <a:ext cx="5105400" cy="660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3960813" cy="838200"/>
          </a:xfrm>
        </p:spPr>
        <p:txBody>
          <a:bodyPr/>
          <a:lstStyle/>
          <a:p>
            <a:pPr algn="l"/>
            <a:r>
              <a:rPr lang="en-US" sz="4800" dirty="0" smtClean="0">
                <a:solidFill>
                  <a:schemeClr val="bg1"/>
                </a:solidFill>
                <a:latin typeface="+mn-lt"/>
                <a:ea typeface="+mn-ea"/>
                <a:cs typeface="+mn-cs"/>
              </a:rPr>
              <a:t>Site Plan</a:t>
            </a:r>
            <a:endParaRPr lang="en-US" sz="4800" dirty="0">
              <a:solidFill>
                <a:schemeClr val="bg1"/>
              </a:solidFill>
              <a:latin typeface="+mn-lt"/>
              <a:ea typeface="+mn-ea"/>
              <a:cs typeface="+mn-cs"/>
            </a:endParaRPr>
          </a:p>
        </p:txBody>
      </p:sp>
      <p:sp>
        <p:nvSpPr>
          <p:cNvPr id="3" name="Content Placeholder 2"/>
          <p:cNvSpPr>
            <a:spLocks noGrp="1"/>
          </p:cNvSpPr>
          <p:nvPr>
            <p:ph idx="1"/>
          </p:nvPr>
        </p:nvSpPr>
        <p:spPr>
          <a:xfrm>
            <a:off x="1141413" y="1601788"/>
            <a:ext cx="7772400" cy="4114800"/>
          </a:xfrm>
        </p:spPr>
        <p:txBody>
          <a:bodyPr/>
          <a:lstStyle/>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26515" y="-454916"/>
            <a:ext cx="5562601" cy="875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4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Current Photo of Subject Site</a:t>
            </a:r>
            <a:endParaRPr lang="en-US" dirty="0">
              <a:solidFill>
                <a:schemeClr val="bg1"/>
              </a:solidFill>
              <a:latin typeface="+mn-lt"/>
              <a:ea typeface="+mn-ea"/>
              <a:cs typeface="+mn-cs"/>
            </a:endParaRPr>
          </a:p>
        </p:txBody>
      </p:sp>
      <p:pic>
        <p:nvPicPr>
          <p:cNvPr id="1026" name="Picture 2" descr="H:\My Documents\2017 Cases\2017_Special_Use_Permit\WSUP17-0009_WPVAR17-0003_TMWA\May_4_17_site_inspections\20170504_0828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711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Current Photo of Subject Site</a:t>
            </a:r>
            <a:endParaRPr lang="en-US" dirty="0">
              <a:solidFill>
                <a:schemeClr val="bg1"/>
              </a:solidFill>
              <a:latin typeface="+mn-lt"/>
              <a:ea typeface="+mn-ea"/>
              <a:cs typeface="+mn-cs"/>
            </a:endParaRPr>
          </a:p>
        </p:txBody>
      </p:sp>
      <p:pic>
        <p:nvPicPr>
          <p:cNvPr id="2050" name="Picture 2" descr="H:\My Documents\2017 Cases\2017_Special_Use_Permit\WSUP17-0009_WPVAR17-0003_TMWA\May_4_17_site_inspections\20170504_0828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0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Background</a:t>
            </a:r>
            <a:endParaRPr lang="en-US" sz="4800" dirty="0">
              <a:solidFill>
                <a:schemeClr val="bg1"/>
              </a:solidFill>
              <a:latin typeface="+mn-lt"/>
              <a:ea typeface="+mn-ea"/>
              <a:cs typeface="+mn-cs"/>
            </a:endParaRPr>
          </a:p>
        </p:txBody>
      </p:sp>
      <p:sp>
        <p:nvSpPr>
          <p:cNvPr id="4" name="TextBox 3"/>
          <p:cNvSpPr txBox="1"/>
          <p:nvPr/>
        </p:nvSpPr>
        <p:spPr>
          <a:xfrm>
            <a:off x="304800" y="1143000"/>
            <a:ext cx="8458200"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Groundwater in this area, this well particularly has elevated nitrates and arsenic</a:t>
            </a:r>
          </a:p>
          <a:p>
            <a:pPr marL="285750" indent="-285750">
              <a:buFont typeface="Arial" panose="020B0604020202020204" pitchFamily="34" charset="0"/>
              <a:buChar char="•"/>
            </a:pPr>
            <a:r>
              <a:rPr lang="en-US" sz="3200" dirty="0" smtClean="0"/>
              <a:t>Current proposal is for a small-scale pilot study of a new treatment system</a:t>
            </a:r>
          </a:p>
          <a:p>
            <a:pPr marL="285750" indent="-285750">
              <a:buFont typeface="Arial" panose="020B0604020202020204" pitchFamily="34" charset="0"/>
              <a:buChar char="•"/>
            </a:pPr>
            <a:r>
              <a:rPr lang="en-US" sz="3200" dirty="0" smtClean="0"/>
              <a:t>Proposed for a time of two years</a:t>
            </a:r>
          </a:p>
          <a:p>
            <a:pPr marL="285750" indent="-285750">
              <a:buFont typeface="Arial" panose="020B0604020202020204" pitchFamily="34" charset="0"/>
              <a:buChar char="•"/>
            </a:pPr>
            <a:r>
              <a:rPr lang="en-US" sz="3200" dirty="0" smtClean="0"/>
              <a:t>Contained within a temporary tent structure</a:t>
            </a:r>
          </a:p>
          <a:p>
            <a:pPr marL="285750" indent="-285750">
              <a:buFont typeface="Arial" panose="020B0604020202020204" pitchFamily="34" charset="0"/>
              <a:buChar char="•"/>
            </a:pPr>
            <a:r>
              <a:rPr lang="en-US" sz="3200" dirty="0" smtClean="0"/>
              <a:t>Parking on site only</a:t>
            </a:r>
            <a:endParaRPr lang="en-US" sz="3200" dirty="0"/>
          </a:p>
        </p:txBody>
      </p:sp>
    </p:spTree>
    <p:extLst>
      <p:ext uri="{BB962C8B-B14F-4D97-AF65-F5344CB8AC3E}">
        <p14:creationId xmlns:p14="http://schemas.microsoft.com/office/powerpoint/2010/main" val="1892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3" name="TextBox 2"/>
          <p:cNvSpPr txBox="1"/>
          <p:nvPr/>
        </p:nvSpPr>
        <p:spPr>
          <a:xfrm>
            <a:off x="352424" y="1066800"/>
            <a:ext cx="8562975" cy="4708981"/>
          </a:xfrm>
          <a:prstGeom prst="rect">
            <a:avLst/>
          </a:prstGeom>
          <a:noFill/>
        </p:spPr>
        <p:txBody>
          <a:bodyPr wrap="square" rtlCol="0">
            <a:spAutoFit/>
          </a:bodyPr>
          <a:lstStyle/>
          <a:p>
            <a:r>
              <a:rPr lang="en-US" sz="2500" b="1" dirty="0" smtClean="0"/>
              <a:t>Potential Impacts</a:t>
            </a:r>
            <a:r>
              <a:rPr lang="en-US" sz="2500" dirty="0" smtClean="0"/>
              <a:t>:</a:t>
            </a:r>
          </a:p>
          <a:p>
            <a:pPr marL="285750" indent="-285750">
              <a:buFont typeface="Arial" panose="020B0604020202020204" pitchFamily="34" charset="0"/>
              <a:buChar char="•"/>
            </a:pPr>
            <a:r>
              <a:rPr lang="en-US" sz="2500" dirty="0" smtClean="0"/>
              <a:t>Proposed </a:t>
            </a:r>
            <a:r>
              <a:rPr lang="en-US" sz="2500" dirty="0"/>
              <a:t>temporary structure will not meet required </a:t>
            </a:r>
            <a:r>
              <a:rPr lang="en-US" sz="2500" dirty="0" smtClean="0"/>
              <a:t>setbacks</a:t>
            </a:r>
          </a:p>
          <a:p>
            <a:pPr marL="285750" indent="-285750">
              <a:buFont typeface="Arial" panose="020B0604020202020204" pitchFamily="34" charset="0"/>
              <a:buChar char="•"/>
            </a:pPr>
            <a:r>
              <a:rPr lang="en-US" sz="2500" dirty="0" smtClean="0"/>
              <a:t>Impacts </a:t>
            </a:r>
            <a:r>
              <a:rPr lang="en-US" sz="2500" dirty="0"/>
              <a:t>associated with vehicles coming and going </a:t>
            </a:r>
            <a:endParaRPr lang="en-US" sz="2500" dirty="0" smtClean="0"/>
          </a:p>
          <a:p>
            <a:pPr marL="285750" indent="-285750">
              <a:buFont typeface="Arial" panose="020B0604020202020204" pitchFamily="34" charset="0"/>
              <a:buChar char="•"/>
            </a:pPr>
            <a:r>
              <a:rPr lang="en-US" sz="2500" dirty="0" smtClean="0"/>
              <a:t>Visual </a:t>
            </a:r>
            <a:r>
              <a:rPr lang="en-US" sz="2500" dirty="0"/>
              <a:t>impact of the additional development on the </a:t>
            </a:r>
            <a:r>
              <a:rPr lang="en-US" sz="2500" dirty="0" smtClean="0"/>
              <a:t>site</a:t>
            </a:r>
          </a:p>
          <a:p>
            <a:r>
              <a:rPr lang="en-US" sz="2500" b="1" dirty="0" smtClean="0"/>
              <a:t>Conditions of Approval</a:t>
            </a:r>
            <a:r>
              <a:rPr lang="en-US" sz="2500" dirty="0" smtClean="0"/>
              <a:t>:</a:t>
            </a:r>
          </a:p>
          <a:p>
            <a:pPr marL="285750" indent="-285750">
              <a:buFont typeface="Arial" panose="020B0604020202020204" pitchFamily="34" charset="0"/>
              <a:buChar char="•"/>
            </a:pPr>
            <a:r>
              <a:rPr lang="en-US" sz="2500" dirty="0" smtClean="0"/>
              <a:t>Limited </a:t>
            </a:r>
            <a:r>
              <a:rPr lang="en-US" sz="2500" dirty="0"/>
              <a:t>to a maximum of 24 </a:t>
            </a:r>
            <a:r>
              <a:rPr lang="en-US" sz="2500" dirty="0" smtClean="0"/>
              <a:t>months</a:t>
            </a:r>
          </a:p>
          <a:p>
            <a:pPr marL="285750" indent="-285750">
              <a:buFont typeface="Arial" panose="020B0604020202020204" pitchFamily="34" charset="0"/>
              <a:buChar char="•"/>
            </a:pPr>
            <a:r>
              <a:rPr lang="en-US" sz="2500" dirty="0" smtClean="0"/>
              <a:t>Tent </a:t>
            </a:r>
            <a:r>
              <a:rPr lang="en-US" sz="2500" dirty="0"/>
              <a:t>fabric be a tan or earth-tone color to blend with the </a:t>
            </a:r>
            <a:r>
              <a:rPr lang="en-US" sz="2500" dirty="0" smtClean="0"/>
              <a:t>area</a:t>
            </a:r>
          </a:p>
          <a:p>
            <a:pPr marL="285750" indent="-285750">
              <a:buFont typeface="Arial" panose="020B0604020202020204" pitchFamily="34" charset="0"/>
              <a:buChar char="•"/>
            </a:pPr>
            <a:r>
              <a:rPr lang="en-US" sz="2500" dirty="0" smtClean="0"/>
              <a:t>8-foot-tall </a:t>
            </a:r>
            <a:r>
              <a:rPr lang="en-US" sz="2500" dirty="0"/>
              <a:t>chain-link fencing with slats that provide at least 80% visual screening and that the slats be a similar color as the tent </a:t>
            </a:r>
            <a:r>
              <a:rPr lang="en-US" sz="2500" dirty="0" smtClean="0"/>
              <a:t>structure</a:t>
            </a:r>
          </a:p>
          <a:p>
            <a:pPr marL="285750" indent="-285750">
              <a:buFont typeface="Arial" panose="020B0604020202020204" pitchFamily="34" charset="0"/>
              <a:buChar char="•"/>
            </a:pPr>
            <a:r>
              <a:rPr lang="en-US" sz="2500" dirty="0"/>
              <a:t>P</a:t>
            </a:r>
            <a:r>
              <a:rPr lang="en-US" sz="2500" dirty="0" smtClean="0"/>
              <a:t>arking </a:t>
            </a:r>
            <a:r>
              <a:rPr lang="en-US" sz="2500" dirty="0"/>
              <a:t>on the street is prohibited </a:t>
            </a:r>
            <a:endParaRPr lang="en-US" sz="2500" dirty="0" smtClean="0"/>
          </a:p>
          <a:p>
            <a:pPr marL="285750" indent="-285750">
              <a:buFont typeface="Arial" panose="020B0604020202020204" pitchFamily="34" charset="0"/>
              <a:buChar char="•"/>
            </a:pPr>
            <a:r>
              <a:rPr lang="en-US" sz="2500" dirty="0" smtClean="0"/>
              <a:t>Not operated </a:t>
            </a:r>
            <a:r>
              <a:rPr lang="en-US" sz="2500" dirty="0"/>
              <a:t>early or late  in the day, on a weekend</a:t>
            </a:r>
            <a:endParaRPr lang="en-US" sz="2500" dirty="0"/>
          </a:p>
        </p:txBody>
      </p:sp>
    </p:spTree>
    <p:extLst>
      <p:ext uri="{BB962C8B-B14F-4D97-AF65-F5344CB8AC3E}">
        <p14:creationId xmlns:p14="http://schemas.microsoft.com/office/powerpoint/2010/main" val="87605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schemas.microsoft.com/office/2006/documentManagement/types"/>
    <ds:schemaRef ds:uri="http://www.w3.org/XML/1998/namespace"/>
    <ds:schemaRef ds:uri="http://schemas.openxmlformats.org/package/2006/metadata/core-properties"/>
    <ds:schemaRef ds:uri="http://purl.org/dc/dcmitype/"/>
    <ds:schemaRef ds:uri="CEA9126C-A9B1-4F4A-855C-DD0F845697D2"/>
    <ds:schemaRef ds:uri="http://schemas.microsoft.com/office/infopath/2007/PartnerControls"/>
    <ds:schemaRef ds:uri="http://purl.org/dc/terms/"/>
    <ds:schemaRef ds:uri="http://schemas.microsoft.com/office/2006/metadata/properties"/>
    <ds:schemaRef ds:uri="http://purl.org/dc/elements/1.1/"/>
    <ds:schemaRef ds:uri="a94d8b85-37e1-4d17-8d55-8b7d207932bb"/>
    <ds:schemaRef ds:uri="http://schemas.microsoft.com/sharepoint/v3/field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978</TotalTime>
  <Words>529</Words>
  <Application>Microsoft Office PowerPoint</Application>
  <PresentationFormat>On-screen Show (4:3)</PresentationFormat>
  <Paragraphs>49</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PowerPoint_Template_2015</vt:lpstr>
      <vt:lpstr>PowerPoint Presentation</vt:lpstr>
      <vt:lpstr>Case Description</vt:lpstr>
      <vt:lpstr>Case Description (Continued)</vt:lpstr>
      <vt:lpstr>Vicinity  Map</vt:lpstr>
      <vt:lpstr>Site Plan</vt:lpstr>
      <vt:lpstr>Current Photo of Subject Site</vt:lpstr>
      <vt:lpstr>Current Photo of Subject Site</vt:lpstr>
      <vt:lpstr>Background</vt:lpstr>
      <vt:lpstr>Analysis</vt:lpstr>
      <vt:lpstr>PowerPoint Presentation</vt:lpstr>
      <vt:lpstr>Citizen Advisory Board</vt:lpstr>
      <vt:lpstr>PowerPoint Presentation</vt:lpstr>
      <vt:lpstr>PowerPoint Presentation</vt:lpstr>
      <vt:lpstr>PowerPoint Presentation</vt:lpstr>
      <vt:lpstr>PowerPoint Presentation</vt:lpstr>
      <vt:lpstr>PowerPoint Presentation</vt:lpstr>
      <vt:lpstr>Recommendation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Pelham, Roger</cp:lastModifiedBy>
  <cp:revision>39</cp:revision>
  <cp:lastPrinted>2014-10-07T22:54:33Z</cp:lastPrinted>
  <dcterms:created xsi:type="dcterms:W3CDTF">2015-09-25T21:46:02Z</dcterms:created>
  <dcterms:modified xsi:type="dcterms:W3CDTF">2017-05-18T16:11:24Z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